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CAC78-2FEF-438F-BDCA-A99842A9AC63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2D5BE-AA17-47E7-B01D-EC82C0AFE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35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A358-7340-19CB-170F-5ACE93A13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23B5C-4E7C-BFE2-8145-7C397B1B2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F05A9-3053-3DB1-5202-5F1E081B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2B13-4974-4BF2-A2F4-DAD127AB5836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299F1-8E9F-1BA0-FCC3-53FDF25A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5311-DA62-A00E-CE33-66A200FF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4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DA71-EA8D-70DE-73AC-923A0746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5F4CE-B171-D4B4-80C4-4DAD6403E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2536-BE22-18CD-9000-8ABF54E0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9F86-65F1-463D-AB0F-CF2256896C1E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5923A-6B41-019D-E8DF-60AD9B09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53DF5-9AF8-B497-8284-3BBD8106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69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D8E5A-3E51-9CBA-1CFA-F867B53DD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42DB0-9E41-6959-DE52-2E3879C8C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3350-9FDC-3F89-32C3-4A6AE4AB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B064-5565-47EB-BBDB-D03D03818233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46F1-D650-0D02-C04E-829D7660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A2CBE-34C6-79A7-10CA-74446B01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4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5FC0-06AE-C9E0-5C71-7EA27A9D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08E5-D0D7-7417-31D3-AB55A349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8082-D481-529F-385E-E9C039AE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97D92-4B17-4067-A1A2-B01393B99ED8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990C-97CE-C588-0180-F23AD95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816A-E633-A21F-5CF2-87A29A0A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93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B216-F83B-3B25-AABA-3BED5834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A6E95-C3CF-3E9C-6376-6140C35C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EEF68-C593-1713-1F36-759CA82B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C4DF-73EE-4B8B-BFC6-8ECCD6673806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84F51-AEB0-1EA4-45E4-31A0C71F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89D8-E594-6162-55D4-868B9AE9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5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91DB-EA94-20B1-EF66-DE73EBFE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C34B-2F76-7CC6-79AC-1E74A6F9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C2936-D62C-BDD9-7C5D-34CFC1E8D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FB105-4DE3-D11F-48C8-96624E1F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2D0D-2916-4ECD-B3E9-C9A052192C74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BF114-DB1B-F265-84A9-AB1FD2DC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D077C-A844-843C-F582-2BDC3696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05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CF17-9CBF-A3C8-43E5-F9812012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3943-5249-CF6D-3381-73F664E4E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EA73E-4DA8-BD89-2219-7C5120E38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9C059-DACD-844E-280B-20E37D17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0B76D-AC49-8CEA-B945-D4DEAA004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F0E8D-9FA7-2D9F-DC8F-072C1668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4E3D-4818-44E3-B57D-3022B1C4639B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5D3C1-ADAF-34D2-4DAF-ABBCEFED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C2ED1-0B63-59E7-2805-381E81DB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35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B8D9-5315-2BA9-9AAB-9AB1378A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35670-C4FB-18DA-A14E-5D4991AE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7DA4-FDC5-46D5-8196-370FF67CD6EF}" type="datetime1">
              <a:rPr lang="en-IN" smtClean="0"/>
              <a:t>17-07-2025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FAE0A-7844-1304-8452-C2825212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A06D8-27C4-6C3F-6F6F-102421B4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49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2C7F21-A986-76C9-823F-62DB6763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10DF-C66F-4F24-94E8-6983CC418E9E}" type="datetime1">
              <a:rPr lang="en-IN" smtClean="0"/>
              <a:t>17-07-2025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E3492-1403-CA41-CB09-4A155285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D9648-FEF1-296F-2EF5-8B696313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73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9249-CB23-2778-E1AD-EC141658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E158-B948-F288-07DD-682D54B46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04AEB-5DA9-0900-6F99-74D1861C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BA5F4-ABA0-B98A-4374-F273141D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3A09-6B56-44EC-A215-97FF2439A18E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27041-73AB-F028-AE55-30A0A38F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DE794-0A53-8106-43E1-50903503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22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BAF7-C5F7-868C-A00F-8ED6CE6C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53C49E-71A7-580F-29A9-7525797DE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368DD-8DFA-E2C7-C1C5-03611E1C6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F513A-B4E9-E541-CD7F-EC307D7D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6749-F7F5-4ED2-BC67-E5E2DCCFD97C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B6A24-A65C-06D8-AAE7-6CCE9606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726B0-4412-709A-3BC0-B9BE0B28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5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63D92-41D1-00FF-26FC-D14E978C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D98D2-CAF8-78D4-32DE-F8C02990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52234-F803-BB3E-60E0-2C7122028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85C0-CC4F-428C-BD67-BC3445831240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6B66E-8277-B665-3823-66F20024E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26D7A-287C-0B78-28FF-E782B131A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D74B7-556A-41FB-9F8B-1A8A3E5B3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89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heic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Ei5VdX2Rts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_1PikC-du8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heic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DC4-9418-A0C3-527C-D35618227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4898"/>
            <a:ext cx="9265921" cy="2735057"/>
          </a:xfrm>
        </p:spPr>
        <p:txBody>
          <a:bodyPr>
            <a:normAutofit fontScale="90000"/>
          </a:bodyPr>
          <a:lstStyle/>
          <a:p>
            <a:r>
              <a:rPr lang="en-IN" sz="3800" b="1" dirty="0"/>
              <a:t>SYSTEM DRIVEN HARDWARE DESIGN</a:t>
            </a:r>
            <a:br>
              <a:rPr lang="en-IN" sz="3800" b="1" dirty="0"/>
            </a:br>
            <a:br>
              <a:rPr lang="en-IN" sz="3800" b="1" dirty="0"/>
            </a:br>
            <a:r>
              <a:rPr lang="en-IN" sz="3800" b="1" dirty="0"/>
              <a:t>Final Presentation</a:t>
            </a:r>
            <a:br>
              <a:rPr lang="en-IN" sz="3800" b="1" dirty="0"/>
            </a:br>
            <a:br>
              <a:rPr lang="en-IN" sz="3800" b="1" dirty="0"/>
            </a:br>
            <a:r>
              <a:rPr lang="en-US" sz="3000" b="1" dirty="0"/>
              <a:t>Development of a 24 GHz RADAR Sensor for movement detection</a:t>
            </a:r>
            <a:endParaRPr lang="en-IN" sz="3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A49EE71-8F01-7109-40E8-96513D12D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05172"/>
            <a:ext cx="9144000" cy="1655762"/>
          </a:xfrm>
        </p:spPr>
        <p:txBody>
          <a:bodyPr>
            <a:noAutofit/>
          </a:bodyPr>
          <a:lstStyle/>
          <a:p>
            <a:r>
              <a:rPr lang="en-IN" b="1" dirty="0"/>
              <a:t>Group : A6</a:t>
            </a:r>
          </a:p>
          <a:p>
            <a:r>
              <a:rPr lang="en-IN" b="1" dirty="0"/>
              <a:t>Prajwal </a:t>
            </a:r>
            <a:r>
              <a:rPr lang="en-IN" b="1" dirty="0" err="1"/>
              <a:t>Mangaluru</a:t>
            </a:r>
            <a:r>
              <a:rPr lang="en-IN" b="1" dirty="0"/>
              <a:t> (1134277)</a:t>
            </a:r>
          </a:p>
          <a:p>
            <a:r>
              <a:rPr lang="en-IN" b="1" dirty="0"/>
              <a:t>Dheeraj Swaroop Saligrama Mahesh (1134298)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3815-969A-0505-EE2C-3C4BB95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2" y="5295032"/>
            <a:ext cx="3381375" cy="13525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7BC31-19D2-2C74-611E-D6598CEA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6541-8B7F-489A-AD7A-F4FB04FA639D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B8553E-A455-CA44-F2AE-63CF46CD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02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75D95D-6D2F-9043-E254-46B1ACE55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33" y="1346036"/>
            <a:ext cx="7455798" cy="5403919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59887C4-8635-DAA2-07F7-2AD019C688E6}"/>
              </a:ext>
            </a:extLst>
          </p:cNvPr>
          <p:cNvSpPr/>
          <p:nvPr/>
        </p:nvSpPr>
        <p:spPr>
          <a:xfrm rot="10800000">
            <a:off x="7609589" y="6176689"/>
            <a:ext cx="1187778" cy="1602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EBA19B-C53C-F448-B87A-0D11A329D4E4}"/>
              </a:ext>
            </a:extLst>
          </p:cNvPr>
          <p:cNvSpPr/>
          <p:nvPr/>
        </p:nvSpPr>
        <p:spPr>
          <a:xfrm>
            <a:off x="8797367" y="5977548"/>
            <a:ext cx="2124173" cy="5585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Voltage Divider Circuit</a:t>
            </a:r>
          </a:p>
          <a:p>
            <a:pPr algn="ctr"/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6A146D-B788-5079-D2DD-1E15A113A979}"/>
              </a:ext>
            </a:extLst>
          </p:cNvPr>
          <p:cNvSpPr/>
          <p:nvPr/>
        </p:nvSpPr>
        <p:spPr>
          <a:xfrm>
            <a:off x="1127084" y="4609892"/>
            <a:ext cx="341622" cy="940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B0A226-EA39-EC03-B524-8C82E5A88A69}"/>
              </a:ext>
            </a:extLst>
          </p:cNvPr>
          <p:cNvSpPr/>
          <p:nvPr/>
        </p:nvSpPr>
        <p:spPr>
          <a:xfrm>
            <a:off x="87984" y="4489811"/>
            <a:ext cx="1039100" cy="334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LEDs to indicate State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27A157-D486-3F24-A7F2-AC6102CC4343}"/>
              </a:ext>
            </a:extLst>
          </p:cNvPr>
          <p:cNvSpPr/>
          <p:nvPr/>
        </p:nvSpPr>
        <p:spPr>
          <a:xfrm rot="10800000">
            <a:off x="6164440" y="5412168"/>
            <a:ext cx="2719140" cy="1602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4A220-691F-1E65-62D7-D6C18B372EA1}"/>
              </a:ext>
            </a:extLst>
          </p:cNvPr>
          <p:cNvSpPr/>
          <p:nvPr/>
        </p:nvSpPr>
        <p:spPr>
          <a:xfrm>
            <a:off x="8883580" y="5281369"/>
            <a:ext cx="975874" cy="421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Button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27783D-1659-AE71-048E-59683BD53BFA}"/>
              </a:ext>
            </a:extLst>
          </p:cNvPr>
          <p:cNvSpPr txBox="1"/>
          <p:nvPr/>
        </p:nvSpPr>
        <p:spPr>
          <a:xfrm>
            <a:off x="7145014" y="298039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highlight>
                  <a:srgbClr val="FFFF00"/>
                </a:highlight>
              </a:rPr>
              <a:t>P2[4]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FFB6C-F01F-69F9-87CC-817AAAFF4453}"/>
              </a:ext>
            </a:extLst>
          </p:cNvPr>
          <p:cNvSpPr txBox="1"/>
          <p:nvPr/>
        </p:nvSpPr>
        <p:spPr>
          <a:xfrm>
            <a:off x="4288693" y="6176689"/>
            <a:ext cx="127261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V/G Div O/P to ADC In P15[5]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F8625-8BE8-7FC1-65A1-68FBA09D8818}"/>
              </a:ext>
            </a:extLst>
          </p:cNvPr>
          <p:cNvSpPr txBox="1"/>
          <p:nvPr/>
        </p:nvSpPr>
        <p:spPr>
          <a:xfrm>
            <a:off x="7237232" y="2340907"/>
            <a:ext cx="164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DAC Out P15[4]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B81293-CBE3-1C17-0914-1F52005A1F4B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9810167" cy="909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Testbench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ECF13-4264-5BCA-6918-CAEA1EBE131E}"/>
              </a:ext>
            </a:extLst>
          </p:cNvPr>
          <p:cNvSpPr txBox="1"/>
          <p:nvPr/>
        </p:nvSpPr>
        <p:spPr>
          <a:xfrm>
            <a:off x="6636066" y="588748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100</a:t>
            </a:r>
            <a:r>
              <a:rPr lang="el-GR" dirty="0">
                <a:highlight>
                  <a:srgbClr val="FFFF00"/>
                </a:highlight>
              </a:rPr>
              <a:t>Ω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5FD97-325B-ADBB-36A8-935262F5D4DD}"/>
              </a:ext>
            </a:extLst>
          </p:cNvPr>
          <p:cNvSpPr txBox="1"/>
          <p:nvPr/>
        </p:nvSpPr>
        <p:spPr>
          <a:xfrm>
            <a:off x="7325678" y="629739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2.2k</a:t>
            </a:r>
            <a:r>
              <a:rPr lang="el-GR" dirty="0">
                <a:highlight>
                  <a:srgbClr val="FFFF00"/>
                </a:highlight>
              </a:rPr>
              <a:t>Ω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DAD92-5DE5-CA88-1142-1F4A33DBADCB}"/>
              </a:ext>
            </a:extLst>
          </p:cNvPr>
          <p:cNvSpPr txBox="1"/>
          <p:nvPr/>
        </p:nvSpPr>
        <p:spPr>
          <a:xfrm>
            <a:off x="8883580" y="1633310"/>
            <a:ext cx="322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u="sng" dirty="0"/>
              <a:t>Voltage Divider Calculations:</a:t>
            </a:r>
          </a:p>
          <a:p>
            <a:pPr algn="ctr"/>
            <a:r>
              <a:rPr lang="en-IN" sz="1200" dirty="0"/>
              <a:t>Vin = 0.2V</a:t>
            </a:r>
          </a:p>
          <a:p>
            <a:pPr algn="ctr"/>
            <a:r>
              <a:rPr lang="pt-BR" sz="1200" dirty="0"/>
              <a:t>Outpput (2nd Stage) = 2.4V</a:t>
            </a:r>
          </a:p>
          <a:p>
            <a:pPr algn="ctr"/>
            <a:r>
              <a:rPr lang="pt-BR" sz="1200" dirty="0"/>
              <a:t>Output (1st Stage) = 2.4V / 3 = 800mV</a:t>
            </a:r>
          </a:p>
          <a:p>
            <a:pPr algn="ctr"/>
            <a:r>
              <a:rPr lang="pt-BR" sz="1200" dirty="0"/>
              <a:t>Output (I/P to 1st Stage) = 800m / 100 = 8mV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 8mV = (Vin x R2) / (R1 + R2)</a:t>
            </a:r>
          </a:p>
          <a:p>
            <a:pPr algn="ctr"/>
            <a:r>
              <a:rPr lang="pt-BR" sz="1200" dirty="0"/>
              <a:t>R2 / (R1 + R2) = 0.04</a:t>
            </a:r>
          </a:p>
          <a:p>
            <a:pPr algn="ctr"/>
            <a:r>
              <a:rPr lang="pt-BR" sz="1400" dirty="0"/>
              <a:t>Choose </a:t>
            </a:r>
            <a:r>
              <a:rPr lang="pt-BR" sz="1400" b="1" dirty="0"/>
              <a:t>R2 = 100</a:t>
            </a:r>
            <a:r>
              <a:rPr lang="el-GR" sz="1400" b="1" dirty="0"/>
              <a:t>Ω</a:t>
            </a:r>
            <a:endParaRPr lang="en-IN" sz="1400" b="1" dirty="0"/>
          </a:p>
          <a:p>
            <a:pPr algn="ctr"/>
            <a:endParaRPr lang="en-IN" sz="1200" b="1" dirty="0"/>
          </a:p>
          <a:p>
            <a:pPr algn="ctr"/>
            <a:r>
              <a:rPr lang="en-IN" sz="1200" dirty="0"/>
              <a:t>After solving above Equation:</a:t>
            </a:r>
          </a:p>
          <a:p>
            <a:pPr algn="ctr"/>
            <a:r>
              <a:rPr lang="en-IN" sz="1400" b="1" dirty="0"/>
              <a:t>R1 = 2.2k</a:t>
            </a:r>
            <a:r>
              <a:rPr lang="el-GR" sz="1400" b="1" dirty="0"/>
              <a:t>Ω</a:t>
            </a:r>
            <a:r>
              <a:rPr lang="en-IN" sz="1400" b="1" dirty="0"/>
              <a:t> </a:t>
            </a:r>
            <a:endParaRPr lang="pt-BR" sz="1400" b="1" dirty="0"/>
          </a:p>
          <a:p>
            <a:pPr algn="ctr"/>
            <a:endParaRPr lang="pt-BR" sz="1200" dirty="0"/>
          </a:p>
          <a:p>
            <a:pPr algn="ctr"/>
            <a:endParaRPr lang="pt-BR" sz="1200" dirty="0"/>
          </a:p>
          <a:p>
            <a:pPr algn="ctr"/>
            <a:endParaRPr lang="en-IN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970B1-5AAB-4ED1-26B7-E1D44AAC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14B2-4F1F-4F8F-93E5-9C3BFE58C2FF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44A65B-0EB9-0B54-F4AE-5AC29319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39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A381-4B0F-D0A1-39B1-FAFC9E34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MATLAB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9EA4A-5BC9-63B9-5D03-B6EA823D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0" r="3700"/>
          <a:stretch>
            <a:fillRect/>
          </a:stretch>
        </p:blipFill>
        <p:spPr>
          <a:xfrm>
            <a:off x="89879" y="1707989"/>
            <a:ext cx="2452914" cy="225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5A326-B61C-5ACB-6CAC-F05C0F85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0" r="3494"/>
          <a:stretch>
            <a:fillRect/>
          </a:stretch>
        </p:blipFill>
        <p:spPr>
          <a:xfrm>
            <a:off x="2686639" y="1794113"/>
            <a:ext cx="2299014" cy="2086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74652-A986-8E65-ED8D-E532CD52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6" r="2881"/>
          <a:stretch>
            <a:fillRect/>
          </a:stretch>
        </p:blipFill>
        <p:spPr>
          <a:xfrm>
            <a:off x="4965477" y="1794113"/>
            <a:ext cx="2240872" cy="2086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018C1-2B01-8E3B-0747-7858BB64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"/>
          <a:stretch>
            <a:fillRect/>
          </a:stretch>
        </p:blipFill>
        <p:spPr>
          <a:xfrm>
            <a:off x="7264491" y="1764546"/>
            <a:ext cx="2442860" cy="2192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A150C-2FC8-F19C-F6F6-4D9A9749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4" r="1"/>
          <a:stretch>
            <a:fillRect/>
          </a:stretch>
        </p:blipFill>
        <p:spPr>
          <a:xfrm>
            <a:off x="9656288" y="1731283"/>
            <a:ext cx="2535712" cy="2258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961163-8EF8-B563-8820-0E50ADA0C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9" y="4121025"/>
            <a:ext cx="2535711" cy="2258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438FA1-41D0-3987-6D53-93D3E25F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39" y="4167668"/>
            <a:ext cx="2497520" cy="2258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995B2F-0B8E-DE29-2558-030F487BA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159" y="4293272"/>
            <a:ext cx="2379819" cy="20867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499EE5-CD9B-4C9E-9F59-4F5CE744D8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978" y="4293272"/>
            <a:ext cx="2347543" cy="2086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1D3221-5905-C595-8632-6D7B53B3AA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1521" y="4311512"/>
            <a:ext cx="2225186" cy="19712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66A3B-7179-D1C9-D5DE-5C7025C0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6EE2-15C1-4026-AE64-BC8941CF59CE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4C61C8-4B27-5E96-FC3A-36A46C99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8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D8BD-4EBA-35F6-6660-657E5FCF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Hardware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D4A07-83A1-031F-42F0-F81B8C19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9" y="2204398"/>
            <a:ext cx="3708985" cy="27817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2362A-AB02-EE5B-E3BB-EFED1ED28ADC}"/>
              </a:ext>
            </a:extLst>
          </p:cNvPr>
          <p:cNvSpPr txBox="1"/>
          <p:nvPr/>
        </p:nvSpPr>
        <p:spPr>
          <a:xfrm>
            <a:off x="996843" y="5168864"/>
            <a:ext cx="2335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Voltage Divider Output</a:t>
            </a:r>
          </a:p>
          <a:p>
            <a:r>
              <a:rPr lang="en-IN" dirty="0"/>
              <a:t>Expected :   8mV</a:t>
            </a:r>
          </a:p>
          <a:p>
            <a:r>
              <a:rPr lang="en-IN" dirty="0"/>
              <a:t>Actual      :   12mV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BEE38-9519-6E04-2C70-FC6B6CA3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07" y="2204398"/>
            <a:ext cx="3708985" cy="2781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8B97B4-2B02-CE0E-B235-1EFD75261702}"/>
              </a:ext>
            </a:extLst>
          </p:cNvPr>
          <p:cNvSpPr txBox="1"/>
          <p:nvPr/>
        </p:nvSpPr>
        <p:spPr>
          <a:xfrm>
            <a:off x="4786217" y="5168864"/>
            <a:ext cx="261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Amplifier 1</a:t>
            </a:r>
            <a:r>
              <a:rPr lang="en-IN" baseline="30000" dirty="0"/>
              <a:t>st</a:t>
            </a:r>
            <a:r>
              <a:rPr lang="en-IN" dirty="0"/>
              <a:t> Stage Output</a:t>
            </a:r>
          </a:p>
          <a:p>
            <a:r>
              <a:rPr lang="en-IN" dirty="0"/>
              <a:t>Expected  :  800mV</a:t>
            </a:r>
          </a:p>
          <a:p>
            <a:r>
              <a:rPr lang="en-IN" dirty="0"/>
              <a:t>Actual       :  716mV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1681A-16C9-9A21-20D1-5382FFA0A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04" y="2204398"/>
            <a:ext cx="3708984" cy="2781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601A7-4335-C495-A03A-00E7A0529141}"/>
              </a:ext>
            </a:extLst>
          </p:cNvPr>
          <p:cNvSpPr txBox="1"/>
          <p:nvPr/>
        </p:nvSpPr>
        <p:spPr>
          <a:xfrm>
            <a:off x="8764003" y="5168864"/>
            <a:ext cx="2669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Amplifier 2</a:t>
            </a:r>
            <a:r>
              <a:rPr lang="en-IN" baseline="30000" dirty="0"/>
              <a:t>nd</a:t>
            </a:r>
            <a:r>
              <a:rPr lang="en-IN" dirty="0"/>
              <a:t> Stage Output</a:t>
            </a:r>
          </a:p>
          <a:p>
            <a:r>
              <a:rPr lang="en-IN" dirty="0"/>
              <a:t>Expected  :  2.4V</a:t>
            </a:r>
          </a:p>
          <a:p>
            <a:r>
              <a:rPr lang="en-IN" dirty="0"/>
              <a:t>Actual       :  2.02V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2252D-B659-FA1B-5163-E4D349A0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626A-CE49-4BBF-AE5E-E5EEB60DF05A}" type="datetime1">
              <a:rPr lang="en-IN" smtClean="0"/>
              <a:t>17-07-2025</a:t>
            </a:fld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436D9-5519-48ED-F05C-A629C8E7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7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2800-3412-D298-1893-7E2097DB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RADAR Testing</a:t>
            </a:r>
          </a:p>
        </p:txBody>
      </p:sp>
      <p:pic>
        <p:nvPicPr>
          <p:cNvPr id="4" name="Online Media 3" title="RADAR testing">
            <a:hlinkClick r:id="" action="ppaction://media"/>
            <a:extLst>
              <a:ext uri="{FF2B5EF4-FFF2-40B4-BE49-F238E27FC236}">
                <a16:creationId xmlns:a16="http://schemas.microsoft.com/office/drawing/2014/main" id="{6B91C907-2FE0-76ED-DF31-456E43B5B6E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7627" y="1432874"/>
            <a:ext cx="9316745" cy="52599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95142-1122-478D-4E08-5D50DB86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C47-E890-47F2-B491-75AC6E4C6F34}" type="datetime1">
              <a:rPr lang="en-IN" smtClean="0"/>
              <a:t>17-07-2025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63BAC-F674-CA1A-8A70-F9FA375F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3885-2E5C-A0B8-38C9-FBB87EC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CFAR Algorithm Implementation – MATLAB</a:t>
            </a:r>
            <a:br>
              <a:rPr lang="en-IN" sz="4000" b="1" dirty="0"/>
            </a:br>
            <a:r>
              <a:rPr lang="en-IN" sz="4000" b="1" dirty="0"/>
              <a:t>(Test Input)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1919-E0D3-07EB-200D-34D09D1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8" y="1306390"/>
            <a:ext cx="3204643" cy="2606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CA2-03D1-3BF5-75B5-A02F19B7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8" y="4077286"/>
            <a:ext cx="3208731" cy="2735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F1CA2-E6E0-9D69-ECCD-D0DEC7C6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54" y="1644813"/>
            <a:ext cx="3414321" cy="5094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FB6AA6-E813-7832-C09C-074E4ED92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036" y="1733518"/>
            <a:ext cx="3734764" cy="4963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5DC06-FD66-F565-128B-D22ABC53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4CF8-C6D7-4090-AB94-0F08873D34E4}" type="datetime1">
              <a:rPr lang="en-IN" smtClean="0"/>
              <a:t>17-07-2025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21A20-FABB-BE9B-F88D-33C52D52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39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83052E-7A62-8F0A-740C-411E2B94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CFAR Algorithm Implementation - </a:t>
            </a:r>
            <a:r>
              <a:rPr lang="en-IN" b="1" dirty="0" err="1"/>
              <a:t>PSoC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9C928-AA0E-D183-CD1B-41BF64EC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36" y="1461154"/>
            <a:ext cx="6461727" cy="52790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DC2EE-238D-F9E1-476D-6E97FBBE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6103-BA3F-4CF4-90CA-15CD503B2258}" type="datetime1">
              <a:rPr lang="en-IN" smtClean="0"/>
              <a:t>17-07-2025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8D40A-F943-40B5-F8F1-B60979B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74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54479-B5BA-8AF2-C2A4-6B1B098C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2688" r="6818" b="2644"/>
          <a:stretch>
            <a:fillRect/>
          </a:stretch>
        </p:blipFill>
        <p:spPr>
          <a:xfrm>
            <a:off x="31698" y="829558"/>
            <a:ext cx="2317048" cy="1912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DF2E7-75F9-496C-8A86-A1ED46C2A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3024" r="6784" b="4341"/>
          <a:stretch>
            <a:fillRect/>
          </a:stretch>
        </p:blipFill>
        <p:spPr>
          <a:xfrm>
            <a:off x="2347103" y="829558"/>
            <a:ext cx="2498103" cy="2006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3709A-F020-0246-90CE-5A5A1B4F2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3848" r="7196" b="3918"/>
          <a:stretch>
            <a:fillRect/>
          </a:stretch>
        </p:blipFill>
        <p:spPr>
          <a:xfrm>
            <a:off x="4849115" y="841777"/>
            <a:ext cx="2498103" cy="201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FE022-91D4-8054-9686-9F4CCFCA3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3161" r="7506" b="4467"/>
          <a:stretch>
            <a:fillRect/>
          </a:stretch>
        </p:blipFill>
        <p:spPr>
          <a:xfrm>
            <a:off x="7360997" y="829558"/>
            <a:ext cx="2441388" cy="199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4D379-86D2-6612-B9E1-31CF55C0C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3161" r="7299" b="4605"/>
          <a:stretch>
            <a:fillRect/>
          </a:stretch>
        </p:blipFill>
        <p:spPr>
          <a:xfrm>
            <a:off x="9821239" y="885457"/>
            <a:ext cx="2338128" cy="189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F36D7-0FF6-370F-4A17-56F45A444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3299" r="7300" b="3780"/>
          <a:stretch>
            <a:fillRect/>
          </a:stretch>
        </p:blipFill>
        <p:spPr>
          <a:xfrm>
            <a:off x="0" y="3554292"/>
            <a:ext cx="2298740" cy="1881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F81BC-265C-0866-6FA2-7C305C085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3024" r="7093" b="4330"/>
          <a:stretch>
            <a:fillRect/>
          </a:stretch>
        </p:blipFill>
        <p:spPr>
          <a:xfrm>
            <a:off x="2254496" y="3554292"/>
            <a:ext cx="2449304" cy="1986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063467-27FF-F076-9D19-5D4C316C7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3685" r="8016" b="4633"/>
          <a:stretch>
            <a:fillRect/>
          </a:stretch>
        </p:blipFill>
        <p:spPr>
          <a:xfrm>
            <a:off x="4694373" y="3554292"/>
            <a:ext cx="2501592" cy="20237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096F9B-288C-9737-42E6-7C493AC32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t="3421" r="6201" b="3212"/>
          <a:stretch>
            <a:fillRect/>
          </a:stretch>
        </p:blipFill>
        <p:spPr>
          <a:xfrm>
            <a:off x="7200739" y="3549817"/>
            <a:ext cx="2506114" cy="19910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ACDEF-8FF8-D50B-9705-BD0ED65946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4174" r="6593" b="4050"/>
          <a:stretch>
            <a:fillRect/>
          </a:stretch>
        </p:blipFill>
        <p:spPr>
          <a:xfrm>
            <a:off x="9692773" y="3549818"/>
            <a:ext cx="2493973" cy="195917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436E6-085E-06CA-8519-99E1C428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8FDA-22F3-4BBA-B6B7-25CA52F45176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BC2DF-6965-B3E4-9D23-0916CC5B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68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15. July 2025">
            <a:hlinkClick r:id="" action="ppaction://media"/>
            <a:extLst>
              <a:ext uri="{FF2B5EF4-FFF2-40B4-BE49-F238E27FC236}">
                <a16:creationId xmlns:a16="http://schemas.microsoft.com/office/drawing/2014/main" id="{11C7616E-E4E1-6973-BE2B-877AB2FCD00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93058" y="236581"/>
            <a:ext cx="3605884" cy="63848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49753-311B-1BA9-D7FB-41AE3E27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201D-8FE5-46CE-AD1D-94BD06593078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9D91C-2532-DF52-B037-520AECD6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6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79EB-6E9C-BA68-33B9-A5B0F42B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9E0E-D802-4CC7-D144-E8069BCA9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301"/>
            <a:ext cx="10515600" cy="520359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Block Diagram</a:t>
            </a:r>
          </a:p>
          <a:p>
            <a:r>
              <a:rPr lang="en-US" dirty="0"/>
              <a:t>Schematic and PCB design</a:t>
            </a:r>
          </a:p>
          <a:p>
            <a:r>
              <a:rPr lang="en-US" dirty="0"/>
              <a:t>3D View and Soldered PCB</a:t>
            </a:r>
          </a:p>
          <a:p>
            <a:r>
              <a:rPr lang="en-US" dirty="0"/>
              <a:t>State Machine</a:t>
            </a:r>
          </a:p>
          <a:p>
            <a:r>
              <a:rPr lang="en-US" dirty="0"/>
              <a:t>Software Top Design</a:t>
            </a:r>
          </a:p>
          <a:p>
            <a:r>
              <a:rPr lang="en-US" dirty="0"/>
              <a:t>Testbench</a:t>
            </a:r>
          </a:p>
          <a:p>
            <a:r>
              <a:rPr lang="en-US" dirty="0"/>
              <a:t>Hardware Testing</a:t>
            </a:r>
          </a:p>
          <a:p>
            <a:r>
              <a:rPr lang="en-US" dirty="0"/>
              <a:t>RADAR Testing</a:t>
            </a:r>
          </a:p>
          <a:p>
            <a:r>
              <a:rPr lang="en-US" dirty="0"/>
              <a:t>CFAR Algorithm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4B819-D1B4-597C-91CA-B365DBC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C42B-29DF-4E02-9A18-D8A8B444329B}" type="datetime1">
              <a:rPr lang="en-IN" smtClean="0"/>
              <a:t>17-07-2025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751D7-21C3-0034-50BF-6CC2B5D7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9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A801-676E-727A-CB10-46E40140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F090-1E2D-F124-8FCE-FD72B792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24 GHz radar sensor detects movements and send Doppler frequency to bandpass filter if the movement is detected.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4th order Bandpass filter gives Baseband signal as the output which in-turn is send to the ADC.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Algorithms like FFT and CFAR, implemented in </a:t>
            </a:r>
            <a:r>
              <a:rPr lang="en-US" dirty="0" err="1"/>
              <a:t>FreeSoC</a:t>
            </a:r>
            <a:r>
              <a:rPr lang="en-US" dirty="0"/>
              <a:t>, enable precise target detection by identifying variations in the reflected signals.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168BA-245E-0AE4-C597-762153E2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19C3-127D-4442-98A2-13E7D181F0C7}" type="datetime1">
              <a:rPr lang="en-IN" smtClean="0"/>
              <a:t>17-07-2025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A97C6-9381-19C4-C488-FA3B4702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41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A084-C0C0-130D-403C-72F98C30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Block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07A39-100A-B4A8-491E-29A8C8CB9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013"/>
            <a:ext cx="10515600" cy="26583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radar captures the RF signal.</a:t>
            </a:r>
          </a:p>
          <a:p>
            <a:r>
              <a:rPr lang="en-US" dirty="0"/>
              <a:t>The signal is amplified and filtered to reduce noise.</a:t>
            </a:r>
          </a:p>
          <a:p>
            <a:r>
              <a:rPr lang="en-US" dirty="0"/>
              <a:t>An ADC converts the cleaned analog signal into digital form.</a:t>
            </a:r>
          </a:p>
          <a:p>
            <a:r>
              <a:rPr lang="en-US" dirty="0"/>
              <a:t>FFT analyzes the signal’s frequency components.</a:t>
            </a:r>
          </a:p>
          <a:p>
            <a:r>
              <a:rPr lang="en-US" dirty="0"/>
              <a:t>CFAR filters out background clutter, highlighting potential targets.</a:t>
            </a:r>
          </a:p>
          <a:p>
            <a:r>
              <a:rPr lang="en-US" dirty="0"/>
              <a:t>The system confirms if a real object is present.</a:t>
            </a:r>
          </a:p>
          <a:p>
            <a:r>
              <a:rPr lang="en-US" dirty="0"/>
              <a:t>An LED lights up to indicate a detected target.</a:t>
            </a:r>
            <a:endParaRPr lang="en-IN" dirty="0"/>
          </a:p>
        </p:txBody>
      </p:sp>
      <p:pic>
        <p:nvPicPr>
          <p:cNvPr id="8" name="Google Shape;292;p15">
            <a:extLst>
              <a:ext uri="{FF2B5EF4-FFF2-40B4-BE49-F238E27FC236}">
                <a16:creationId xmlns:a16="http://schemas.microsoft.com/office/drawing/2014/main" id="{8638E97D-BF8A-82AD-E3B5-D8AFBB6208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t="12299" b="4929"/>
          <a:stretch>
            <a:fillRect/>
          </a:stretch>
        </p:blipFill>
        <p:spPr>
          <a:xfrm>
            <a:off x="1545799" y="1421091"/>
            <a:ext cx="9100401" cy="20079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6841D-2C63-ED4A-0C84-0A1BBE84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EF41-A2E4-4A48-842C-68CDEC01FF9D}" type="datetime1">
              <a:rPr lang="en-IN" smtClean="0"/>
              <a:t>17-07-2025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98F46-F19A-8200-CDE4-B4060788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73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FD80-14A4-DA94-F1B6-291FC210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KiCad</a:t>
            </a:r>
            <a:r>
              <a:rPr lang="en-IN" b="1" dirty="0"/>
              <a:t> Schematic</a:t>
            </a:r>
          </a:p>
        </p:txBody>
      </p:sp>
      <p:pic>
        <p:nvPicPr>
          <p:cNvPr id="3" name="Google Shape;306;p17">
            <a:extLst>
              <a:ext uri="{FF2B5EF4-FFF2-40B4-BE49-F238E27FC236}">
                <a16:creationId xmlns:a16="http://schemas.microsoft.com/office/drawing/2014/main" id="{D9817E15-87AB-E514-5DC3-508FAB5CDF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l="4682" t="3617" r="2060" b="2382"/>
          <a:stretch>
            <a:fillRect/>
          </a:stretch>
        </p:blipFill>
        <p:spPr>
          <a:xfrm>
            <a:off x="9136748" y="2278274"/>
            <a:ext cx="2809240" cy="3449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BAA25-DD38-DB83-0B25-2356BC423197}"/>
              </a:ext>
            </a:extLst>
          </p:cNvPr>
          <p:cNvSpPr txBox="1"/>
          <p:nvPr/>
        </p:nvSpPr>
        <p:spPr>
          <a:xfrm>
            <a:off x="8987257" y="1799815"/>
            <a:ext cx="310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Corner Frequency Calculations: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3283C-83F0-6823-82AA-845D006A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9272"/>
            <a:ext cx="7994715" cy="550732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E6591-466B-1A49-7E95-BEE17869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D695-EC1A-4CB3-B4D7-28F4E9DD9546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B83E65-C897-6B74-2F80-F9C465BB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7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2CCD-8C26-E954-BD7E-79A10E5C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KiCad</a:t>
            </a:r>
            <a:r>
              <a:rPr lang="en-IN" b="1" dirty="0"/>
              <a:t> PCB Layout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DBA9EE-F082-898E-89C1-830C9DD32B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467" y="1492726"/>
            <a:ext cx="6533561" cy="507442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61602-310E-A3A4-8A3D-3C2D6757B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1637" y="1492724"/>
            <a:ext cx="3459637" cy="50744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Built using Through-Hole Technology (THT) for component mounting on the PCB.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Four PCB layers: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i</a:t>
            </a:r>
            <a:r>
              <a:rPr lang="en-US" dirty="0"/>
              <a:t>.   Front Copper</a:t>
            </a:r>
          </a:p>
          <a:p>
            <a:pPr marL="0" indent="0">
              <a:buNone/>
            </a:pPr>
            <a:r>
              <a:rPr lang="en-US" dirty="0"/>
              <a:t>      ii.  Ground</a:t>
            </a:r>
          </a:p>
          <a:p>
            <a:pPr marL="0" indent="0">
              <a:buNone/>
            </a:pPr>
            <a:r>
              <a:rPr lang="en-US" dirty="0"/>
              <a:t>      iii. VCC</a:t>
            </a:r>
          </a:p>
          <a:p>
            <a:pPr marL="0" indent="0">
              <a:buNone/>
            </a:pPr>
            <a:r>
              <a:rPr lang="en-US" dirty="0"/>
              <a:t>      iv.  Back Copper</a:t>
            </a:r>
          </a:p>
          <a:p>
            <a:endParaRPr lang="en-US" dirty="0"/>
          </a:p>
          <a:p>
            <a:r>
              <a:rPr lang="en-US" dirty="0"/>
              <a:t>Digital and analog grounds are isolated to avoid interference.</a:t>
            </a:r>
          </a:p>
          <a:p>
            <a:endParaRPr lang="en-US" dirty="0"/>
          </a:p>
          <a:p>
            <a:r>
              <a:rPr lang="en-US" dirty="0"/>
              <a:t>Powered by the </a:t>
            </a:r>
            <a:r>
              <a:rPr lang="en-US" dirty="0" err="1"/>
              <a:t>FreeSoC</a:t>
            </a:r>
            <a:r>
              <a:rPr lang="en-US" dirty="0"/>
              <a:t> board.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8002B-2E70-8575-9ED6-7AC2DCE6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4D4B-9C2B-4215-85D1-DC563E8AFD4F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D79B6-BDF1-B992-7E2C-ECCF7BF0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0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65A9-9037-C804-CF0A-886CB1D4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PCB 3D View and Soldered PCB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0F1FB-8101-EE9C-7E97-D6229415B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1833" cy="39814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D2734-180F-7158-8191-20B1C8E56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85" y="1690688"/>
            <a:ext cx="5143012" cy="3981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09E60-49BA-0464-C407-EE4AAAC5BDCA}"/>
              </a:ext>
            </a:extLst>
          </p:cNvPr>
          <p:cNvSpPr txBox="1"/>
          <p:nvPr/>
        </p:nvSpPr>
        <p:spPr>
          <a:xfrm>
            <a:off x="2562344" y="5948313"/>
            <a:ext cx="14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PCB 3D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48D0F-84F2-332B-A0AE-CE671F9FAC3A}"/>
              </a:ext>
            </a:extLst>
          </p:cNvPr>
          <p:cNvSpPr txBox="1"/>
          <p:nvPr/>
        </p:nvSpPr>
        <p:spPr>
          <a:xfrm>
            <a:off x="8321882" y="5948313"/>
            <a:ext cx="145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PCB Top 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7D3587-D50F-C7FF-18BA-39634077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90F0-C8A8-464F-9DD9-1A526DD7F913}" type="datetime1">
              <a:rPr lang="en-IN" smtClean="0"/>
              <a:t>17-07-2025</a:t>
            </a:fld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88FD53-288E-1FE1-3DF4-A9185BAA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23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7B-CD24-BD17-412F-25142767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F5171-81A1-A5DD-DDF3-A865920CC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9"/>
            <a:ext cx="10515600" cy="12380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This project utilizes the FreeSoC2 to sample analog signals through its ADC and send the digital data to MATLAB for processing.</a:t>
            </a:r>
          </a:p>
          <a:p>
            <a:r>
              <a:rPr lang="en-US" dirty="0"/>
              <a:t>It was later extended to include FFT for frequency analysis and a CFAR algorithm to adaptively control the false alarm rate.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3A09354-F150-5D83-BCEA-97DF50D6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40" y="2790335"/>
            <a:ext cx="7286920" cy="370794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7FB9A-D53E-10C9-F677-9962A2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4AA-D740-4507-9152-A873A98796FA}" type="datetime1">
              <a:rPr lang="en-IN" smtClean="0"/>
              <a:t>17-07-2025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2C1937-E699-CE0C-EA91-0B8F7C0D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66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9D30-45F2-7D09-E2FA-2B2C670C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Software Top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ED697-31A7-F3D1-D1AE-04F2037F9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796" y="1448032"/>
            <a:ext cx="6966408" cy="527509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5F46B-DC36-D189-67A4-113E510E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69EE8-EC6F-44B4-A304-8584D5DFD393}" type="datetime1">
              <a:rPr lang="en-IN" smtClean="0"/>
              <a:t>17-07-2025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8207E-0F75-5F07-52B8-45D70C23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74B7-556A-41FB-9F8B-1A8A3E5B38E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33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504</Words>
  <Application>Microsoft Office PowerPoint</Application>
  <PresentationFormat>Widescreen</PresentationFormat>
  <Paragraphs>121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SYSTEM DRIVEN HARDWARE DESIGN  Final Presentation  Development of a 24 GHz RADAR Sensor for movement detection</vt:lpstr>
      <vt:lpstr>Agenda</vt:lpstr>
      <vt:lpstr>Introduction</vt:lpstr>
      <vt:lpstr>Block Diagram</vt:lpstr>
      <vt:lpstr>KiCad Schematic</vt:lpstr>
      <vt:lpstr>KiCad PCB Layout Design</vt:lpstr>
      <vt:lpstr>PCB 3D View and Soldered PCB</vt:lpstr>
      <vt:lpstr>State Machine</vt:lpstr>
      <vt:lpstr>Software Top Design</vt:lpstr>
      <vt:lpstr>PowerPoint Presentation</vt:lpstr>
      <vt:lpstr>MATLAB Output</vt:lpstr>
      <vt:lpstr>Hardware Testing</vt:lpstr>
      <vt:lpstr>RADAR Testing</vt:lpstr>
      <vt:lpstr>CFAR Algorithm Implementation – MATLAB (Test Input)</vt:lpstr>
      <vt:lpstr>CFAR Algorithm Implementation - PSoC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Dheeraj Swaroop S M</dc:creator>
  <cp:lastModifiedBy>Dheeraj Swaroop S M</cp:lastModifiedBy>
  <cp:revision>55</cp:revision>
  <dcterms:created xsi:type="dcterms:W3CDTF">2025-07-12T17:08:58Z</dcterms:created>
  <dcterms:modified xsi:type="dcterms:W3CDTF">2025-07-17T12:22:25Z</dcterms:modified>
</cp:coreProperties>
</file>